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  <p:sldId id="266" r:id="rId9"/>
    <p:sldId id="270" r:id="rId10"/>
    <p:sldId id="271" r:id="rId11"/>
    <p:sldId id="276" r:id="rId12"/>
    <p:sldId id="275" r:id="rId13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8" d="100"/>
          <a:sy n="78" d="100"/>
        </p:scale>
        <p:origin x="-3954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055021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altLang="ja-JP" dirty="0"/>
              <a:t>D.I.Y. Japanese Club! </a:t>
            </a:r>
            <a:endParaRPr lang="en-US" altLang="ja-JP" dirty="0" smtClean="0"/>
          </a:p>
          <a:p>
            <a:r>
              <a:rPr lang="en-US" altLang="ja-JP" dirty="0" smtClean="0"/>
              <a:t>Extra-Curricular </a:t>
            </a:r>
            <a:r>
              <a:rPr lang="en-US" altLang="ja-JP" dirty="0"/>
              <a:t>Japanese Resources &amp; Ideas Sharing Workshop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 dirty="0" smtClean="0"/>
              <a:t>29/10/2015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8AA66-97B1-4668-9D71-16E6B7B30A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71129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84516D-DA20-42C8-A0D9-3E55629E4D96}" type="datetimeFigureOut">
              <a:rPr kumimoji="1" lang="ja-JP" altLang="en-US" smtClean="0"/>
              <a:t>2015/10/30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479E81-E796-43B8-B1A4-0600C1832F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5939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We</a:t>
            </a:r>
            <a:r>
              <a:rPr kumimoji="1" lang="en-US" altLang="ja-JP" baseline="0" dirty="0" smtClean="0"/>
              <a:t> c</a:t>
            </a:r>
            <a:r>
              <a:rPr kumimoji="1" lang="en-US" altLang="ja-JP" dirty="0" smtClean="0"/>
              <a:t>an try</a:t>
            </a:r>
            <a:r>
              <a:rPr kumimoji="1" lang="en-US" altLang="ja-JP" baseline="0" dirty="0" smtClean="0"/>
              <a:t> many varieties of local foods. Each region has special food products, like seafood, </a:t>
            </a:r>
            <a:r>
              <a:rPr kumimoji="1" lang="en-US" altLang="ja-JP" baseline="0" dirty="0" err="1" smtClean="0"/>
              <a:t>wagyuu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japanese</a:t>
            </a:r>
            <a:r>
              <a:rPr kumimoji="1" lang="en-US" altLang="ja-JP" baseline="0" dirty="0" smtClean="0"/>
              <a:t> beef, traditional foods,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92A67-4ECC-4283-BFE2-2AA3079B958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867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92A67-4ECC-4283-BFE2-2AA3079B958C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367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29A0-62E7-4C4B-9A77-3F3EFF126BFE}" type="datetimeFigureOut">
              <a:rPr kumimoji="1" lang="ja-JP" altLang="en-US" smtClean="0"/>
              <a:t>2015/10/30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8471-4F80-4E04-875E-9D630777A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8371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29A0-62E7-4C4B-9A77-3F3EFF126BFE}" type="datetimeFigureOut">
              <a:rPr kumimoji="1" lang="ja-JP" altLang="en-US" smtClean="0"/>
              <a:t>2015/10/30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8471-4F80-4E04-875E-9D630777A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1558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29A0-62E7-4C4B-9A77-3F3EFF126BFE}" type="datetimeFigureOut">
              <a:rPr kumimoji="1" lang="ja-JP" altLang="en-US" smtClean="0"/>
              <a:t>2015/10/30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8471-4F80-4E04-875E-9D630777A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1151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29A0-62E7-4C4B-9A77-3F3EFF126BFE}" type="datetimeFigureOut">
              <a:rPr kumimoji="1" lang="ja-JP" altLang="en-US" smtClean="0"/>
              <a:t>2015/10/30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8471-4F80-4E04-875E-9D630777A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314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29A0-62E7-4C4B-9A77-3F3EFF126BFE}" type="datetimeFigureOut">
              <a:rPr kumimoji="1" lang="ja-JP" altLang="en-US" smtClean="0"/>
              <a:t>2015/10/30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8471-4F80-4E04-875E-9D630777A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379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29A0-62E7-4C4B-9A77-3F3EFF126BFE}" type="datetimeFigureOut">
              <a:rPr kumimoji="1" lang="ja-JP" altLang="en-US" smtClean="0"/>
              <a:t>2015/10/30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8471-4F80-4E04-875E-9D630777A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220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29A0-62E7-4C4B-9A77-3F3EFF126BFE}" type="datetimeFigureOut">
              <a:rPr kumimoji="1" lang="ja-JP" altLang="en-US" smtClean="0"/>
              <a:t>2015/10/30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8471-4F80-4E04-875E-9D630777A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5975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29A0-62E7-4C4B-9A77-3F3EFF126BFE}" type="datetimeFigureOut">
              <a:rPr kumimoji="1" lang="ja-JP" altLang="en-US" smtClean="0"/>
              <a:t>2015/10/30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8471-4F80-4E04-875E-9D630777A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042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29A0-62E7-4C4B-9A77-3F3EFF126BFE}" type="datetimeFigureOut">
              <a:rPr kumimoji="1" lang="ja-JP" altLang="en-US" smtClean="0"/>
              <a:t>2015/10/30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8471-4F80-4E04-875E-9D630777A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5446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29A0-62E7-4C4B-9A77-3F3EFF126BFE}" type="datetimeFigureOut">
              <a:rPr kumimoji="1" lang="ja-JP" altLang="en-US" smtClean="0"/>
              <a:t>2015/10/30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8471-4F80-4E04-875E-9D630777A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5468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29A0-62E7-4C4B-9A77-3F3EFF126BFE}" type="datetimeFigureOut">
              <a:rPr kumimoji="1" lang="ja-JP" altLang="en-US" smtClean="0"/>
              <a:t>2015/10/30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8471-4F80-4E04-875E-9D630777A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6622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B29A0-62E7-4C4B-9A77-3F3EFF126BFE}" type="datetimeFigureOut">
              <a:rPr kumimoji="1" lang="ja-JP" altLang="en-US" smtClean="0"/>
              <a:t>2015/10/30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78471-4F80-4E04-875E-9D630777A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8498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a1.marugotoweb.jp/can-do.php?cd=9#/renshu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gurutabi.gnavi.co.jp/ekiben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marugotoweb.jp/" TargetMode="External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9636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>
                <a:solidFill>
                  <a:srgbClr val="0070C0"/>
                </a:solidFill>
              </a:rPr>
              <a:t>When do people eat Bento?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pic>
        <p:nvPicPr>
          <p:cNvPr id="1026" name="Picture 2" descr="https://minnanokyozai.jp/kyozai/material/SPA00523/spa005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68760"/>
            <a:ext cx="3194068" cy="231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minnanokyozai.jp/kyozai/material/SPA00136/l65012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68760"/>
            <a:ext cx="3194066" cy="231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05064"/>
            <a:ext cx="3165802" cy="2103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953238"/>
            <a:ext cx="535116" cy="63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5346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3491880" y="5867980"/>
            <a:ext cx="5454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ja-JP" dirty="0">
                <a:hlinkClick r:id="rId2"/>
              </a:rPr>
              <a:t>http://a1.marugotoweb.jp/can-do.php?cd=9#/</a:t>
            </a:r>
            <a:r>
              <a:rPr lang="en-GB" altLang="ja-JP" dirty="0" smtClean="0">
                <a:hlinkClick r:id="rId2"/>
              </a:rPr>
              <a:t>renshu</a:t>
            </a:r>
            <a:endParaRPr lang="en-GB" altLang="ja-JP" dirty="0" smtClean="0"/>
          </a:p>
          <a:p>
            <a:endParaRPr lang="ja-JP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5256584" cy="3152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7326" y="2153562"/>
            <a:ext cx="4032448" cy="362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円/楕円 6"/>
          <p:cNvSpPr/>
          <p:nvPr/>
        </p:nvSpPr>
        <p:spPr>
          <a:xfrm>
            <a:off x="2357499" y="2420888"/>
            <a:ext cx="864096" cy="7151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2195736" y="3064056"/>
            <a:ext cx="323526" cy="77373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82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Let’s make a bento for someone!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pic>
        <p:nvPicPr>
          <p:cNvPr id="3" name="図 2" descr="DSC0150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325" y="1646238"/>
            <a:ext cx="3016250" cy="2262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図 3" descr="DSC01515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215" y="1646238"/>
            <a:ext cx="3016250" cy="2262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図 4" descr="DSC01545"/>
          <p:cNvPicPr>
            <a:picLocks noGrp="1" noChangeAspect="1"/>
          </p:cNvPicPr>
          <p:nvPr isPhoto="1"/>
        </p:nvPicPr>
        <p:blipFill>
          <a:blip r:embed="rId4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962" y="4249016"/>
            <a:ext cx="3016250" cy="2262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図 5" descr="DSC01526"/>
          <p:cNvPicPr>
            <a:picLocks noGrp="1" noChangeAspect="1"/>
          </p:cNvPicPr>
          <p:nvPr isPhoto="1"/>
        </p:nvPicPr>
        <p:blipFill>
          <a:blip r:embed="rId5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332" y="4221088"/>
            <a:ext cx="3016250" cy="226218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角丸四角形吹き出し 8"/>
          <p:cNvSpPr/>
          <p:nvPr/>
        </p:nvSpPr>
        <p:spPr>
          <a:xfrm>
            <a:off x="4578945" y="1818018"/>
            <a:ext cx="2489621" cy="765652"/>
          </a:xfrm>
          <a:custGeom>
            <a:avLst/>
            <a:gdLst>
              <a:gd name="connsiteX0" fmla="*/ 0 w 2489621"/>
              <a:gd name="connsiteY0" fmla="*/ 86917 h 521494"/>
              <a:gd name="connsiteX1" fmla="*/ 86917 w 2489621"/>
              <a:gd name="connsiteY1" fmla="*/ 0 h 521494"/>
              <a:gd name="connsiteX2" fmla="*/ 414937 w 2489621"/>
              <a:gd name="connsiteY2" fmla="*/ 0 h 521494"/>
              <a:gd name="connsiteX3" fmla="*/ 414937 w 2489621"/>
              <a:gd name="connsiteY3" fmla="*/ 0 h 521494"/>
              <a:gd name="connsiteX4" fmla="*/ 1037342 w 2489621"/>
              <a:gd name="connsiteY4" fmla="*/ 0 h 521494"/>
              <a:gd name="connsiteX5" fmla="*/ 2402704 w 2489621"/>
              <a:gd name="connsiteY5" fmla="*/ 0 h 521494"/>
              <a:gd name="connsiteX6" fmla="*/ 2489621 w 2489621"/>
              <a:gd name="connsiteY6" fmla="*/ 86917 h 521494"/>
              <a:gd name="connsiteX7" fmla="*/ 2489621 w 2489621"/>
              <a:gd name="connsiteY7" fmla="*/ 304205 h 521494"/>
              <a:gd name="connsiteX8" fmla="*/ 2489621 w 2489621"/>
              <a:gd name="connsiteY8" fmla="*/ 304205 h 521494"/>
              <a:gd name="connsiteX9" fmla="*/ 2489621 w 2489621"/>
              <a:gd name="connsiteY9" fmla="*/ 434578 h 521494"/>
              <a:gd name="connsiteX10" fmla="*/ 2489621 w 2489621"/>
              <a:gd name="connsiteY10" fmla="*/ 434577 h 521494"/>
              <a:gd name="connsiteX11" fmla="*/ 2402704 w 2489621"/>
              <a:gd name="connsiteY11" fmla="*/ 521494 h 521494"/>
              <a:gd name="connsiteX12" fmla="*/ 1037342 w 2489621"/>
              <a:gd name="connsiteY12" fmla="*/ 521494 h 521494"/>
              <a:gd name="connsiteX13" fmla="*/ 1113359 w 2489621"/>
              <a:gd name="connsiteY13" fmla="*/ 765652 h 521494"/>
              <a:gd name="connsiteX14" fmla="*/ 414937 w 2489621"/>
              <a:gd name="connsiteY14" fmla="*/ 521494 h 521494"/>
              <a:gd name="connsiteX15" fmla="*/ 86917 w 2489621"/>
              <a:gd name="connsiteY15" fmla="*/ 521494 h 521494"/>
              <a:gd name="connsiteX16" fmla="*/ 0 w 2489621"/>
              <a:gd name="connsiteY16" fmla="*/ 434577 h 521494"/>
              <a:gd name="connsiteX17" fmla="*/ 0 w 2489621"/>
              <a:gd name="connsiteY17" fmla="*/ 434578 h 521494"/>
              <a:gd name="connsiteX18" fmla="*/ 0 w 2489621"/>
              <a:gd name="connsiteY18" fmla="*/ 304205 h 521494"/>
              <a:gd name="connsiteX19" fmla="*/ 0 w 2489621"/>
              <a:gd name="connsiteY19" fmla="*/ 304205 h 521494"/>
              <a:gd name="connsiteX20" fmla="*/ 0 w 2489621"/>
              <a:gd name="connsiteY20" fmla="*/ 86917 h 521494"/>
              <a:gd name="connsiteX0" fmla="*/ 0 w 2489621"/>
              <a:gd name="connsiteY0" fmla="*/ 86917 h 765652"/>
              <a:gd name="connsiteX1" fmla="*/ 86917 w 2489621"/>
              <a:gd name="connsiteY1" fmla="*/ 0 h 765652"/>
              <a:gd name="connsiteX2" fmla="*/ 414937 w 2489621"/>
              <a:gd name="connsiteY2" fmla="*/ 0 h 765652"/>
              <a:gd name="connsiteX3" fmla="*/ 414937 w 2489621"/>
              <a:gd name="connsiteY3" fmla="*/ 0 h 765652"/>
              <a:gd name="connsiteX4" fmla="*/ 1037342 w 2489621"/>
              <a:gd name="connsiteY4" fmla="*/ 0 h 765652"/>
              <a:gd name="connsiteX5" fmla="*/ 2402704 w 2489621"/>
              <a:gd name="connsiteY5" fmla="*/ 0 h 765652"/>
              <a:gd name="connsiteX6" fmla="*/ 2489621 w 2489621"/>
              <a:gd name="connsiteY6" fmla="*/ 86917 h 765652"/>
              <a:gd name="connsiteX7" fmla="*/ 2489621 w 2489621"/>
              <a:gd name="connsiteY7" fmla="*/ 304205 h 765652"/>
              <a:gd name="connsiteX8" fmla="*/ 2489621 w 2489621"/>
              <a:gd name="connsiteY8" fmla="*/ 304205 h 765652"/>
              <a:gd name="connsiteX9" fmla="*/ 2489621 w 2489621"/>
              <a:gd name="connsiteY9" fmla="*/ 434578 h 765652"/>
              <a:gd name="connsiteX10" fmla="*/ 2489621 w 2489621"/>
              <a:gd name="connsiteY10" fmla="*/ 434577 h 765652"/>
              <a:gd name="connsiteX11" fmla="*/ 2402704 w 2489621"/>
              <a:gd name="connsiteY11" fmla="*/ 521494 h 765652"/>
              <a:gd name="connsiteX12" fmla="*/ 1037342 w 2489621"/>
              <a:gd name="connsiteY12" fmla="*/ 521494 h 765652"/>
              <a:gd name="connsiteX13" fmla="*/ 1113359 w 2489621"/>
              <a:gd name="connsiteY13" fmla="*/ 765652 h 765652"/>
              <a:gd name="connsiteX14" fmla="*/ 809384 w 2489621"/>
              <a:gd name="connsiteY14" fmla="*/ 521494 h 765652"/>
              <a:gd name="connsiteX15" fmla="*/ 86917 w 2489621"/>
              <a:gd name="connsiteY15" fmla="*/ 521494 h 765652"/>
              <a:gd name="connsiteX16" fmla="*/ 0 w 2489621"/>
              <a:gd name="connsiteY16" fmla="*/ 434577 h 765652"/>
              <a:gd name="connsiteX17" fmla="*/ 0 w 2489621"/>
              <a:gd name="connsiteY17" fmla="*/ 434578 h 765652"/>
              <a:gd name="connsiteX18" fmla="*/ 0 w 2489621"/>
              <a:gd name="connsiteY18" fmla="*/ 304205 h 765652"/>
              <a:gd name="connsiteX19" fmla="*/ 0 w 2489621"/>
              <a:gd name="connsiteY19" fmla="*/ 304205 h 765652"/>
              <a:gd name="connsiteX20" fmla="*/ 0 w 2489621"/>
              <a:gd name="connsiteY20" fmla="*/ 86917 h 76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489621" h="765652">
                <a:moveTo>
                  <a:pt x="0" y="86917"/>
                </a:moveTo>
                <a:cubicBezTo>
                  <a:pt x="0" y="38914"/>
                  <a:pt x="38914" y="0"/>
                  <a:pt x="86917" y="0"/>
                </a:cubicBezTo>
                <a:lnTo>
                  <a:pt x="414937" y="0"/>
                </a:lnTo>
                <a:lnTo>
                  <a:pt x="414937" y="0"/>
                </a:lnTo>
                <a:lnTo>
                  <a:pt x="1037342" y="0"/>
                </a:lnTo>
                <a:lnTo>
                  <a:pt x="2402704" y="0"/>
                </a:lnTo>
                <a:cubicBezTo>
                  <a:pt x="2450707" y="0"/>
                  <a:pt x="2489621" y="38914"/>
                  <a:pt x="2489621" y="86917"/>
                </a:cubicBezTo>
                <a:lnTo>
                  <a:pt x="2489621" y="304205"/>
                </a:lnTo>
                <a:lnTo>
                  <a:pt x="2489621" y="304205"/>
                </a:lnTo>
                <a:lnTo>
                  <a:pt x="2489621" y="434578"/>
                </a:lnTo>
                <a:lnTo>
                  <a:pt x="2489621" y="434577"/>
                </a:lnTo>
                <a:cubicBezTo>
                  <a:pt x="2489621" y="482580"/>
                  <a:pt x="2450707" y="521494"/>
                  <a:pt x="2402704" y="521494"/>
                </a:cubicBezTo>
                <a:lnTo>
                  <a:pt x="1037342" y="521494"/>
                </a:lnTo>
                <a:lnTo>
                  <a:pt x="1113359" y="765652"/>
                </a:lnTo>
                <a:lnTo>
                  <a:pt x="809384" y="521494"/>
                </a:lnTo>
                <a:lnTo>
                  <a:pt x="86917" y="521494"/>
                </a:lnTo>
                <a:cubicBezTo>
                  <a:pt x="38914" y="521494"/>
                  <a:pt x="0" y="482580"/>
                  <a:pt x="0" y="434577"/>
                </a:cubicBezTo>
                <a:lnTo>
                  <a:pt x="0" y="434578"/>
                </a:lnTo>
                <a:lnTo>
                  <a:pt x="0" y="304205"/>
                </a:lnTo>
                <a:lnTo>
                  <a:pt x="0" y="304205"/>
                </a:lnTo>
                <a:lnTo>
                  <a:pt x="0" y="86917"/>
                </a:lnTo>
                <a:close/>
              </a:path>
            </a:pathLst>
          </a:custGeom>
          <a:solidFill>
            <a:schemeClr val="accent5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角丸四角形吹き出し 9"/>
          <p:cNvSpPr/>
          <p:nvPr/>
        </p:nvSpPr>
        <p:spPr>
          <a:xfrm>
            <a:off x="6888959" y="2996952"/>
            <a:ext cx="2232248" cy="911473"/>
          </a:xfrm>
          <a:custGeom>
            <a:avLst/>
            <a:gdLst>
              <a:gd name="connsiteX0" fmla="*/ 0 w 2232248"/>
              <a:gd name="connsiteY0" fmla="*/ 82466 h 494787"/>
              <a:gd name="connsiteX1" fmla="*/ 82466 w 2232248"/>
              <a:gd name="connsiteY1" fmla="*/ 0 h 494787"/>
              <a:gd name="connsiteX2" fmla="*/ 372041 w 2232248"/>
              <a:gd name="connsiteY2" fmla="*/ 0 h 494787"/>
              <a:gd name="connsiteX3" fmla="*/ 845531 w 2232248"/>
              <a:gd name="connsiteY3" fmla="*/ -430321 h 494787"/>
              <a:gd name="connsiteX4" fmla="*/ 930103 w 2232248"/>
              <a:gd name="connsiteY4" fmla="*/ 0 h 494787"/>
              <a:gd name="connsiteX5" fmla="*/ 2149782 w 2232248"/>
              <a:gd name="connsiteY5" fmla="*/ 0 h 494787"/>
              <a:gd name="connsiteX6" fmla="*/ 2232248 w 2232248"/>
              <a:gd name="connsiteY6" fmla="*/ 82466 h 494787"/>
              <a:gd name="connsiteX7" fmla="*/ 2232248 w 2232248"/>
              <a:gd name="connsiteY7" fmla="*/ 82465 h 494787"/>
              <a:gd name="connsiteX8" fmla="*/ 2232248 w 2232248"/>
              <a:gd name="connsiteY8" fmla="*/ 82465 h 494787"/>
              <a:gd name="connsiteX9" fmla="*/ 2232248 w 2232248"/>
              <a:gd name="connsiteY9" fmla="*/ 206161 h 494787"/>
              <a:gd name="connsiteX10" fmla="*/ 2232248 w 2232248"/>
              <a:gd name="connsiteY10" fmla="*/ 412321 h 494787"/>
              <a:gd name="connsiteX11" fmla="*/ 2149782 w 2232248"/>
              <a:gd name="connsiteY11" fmla="*/ 494787 h 494787"/>
              <a:gd name="connsiteX12" fmla="*/ 930103 w 2232248"/>
              <a:gd name="connsiteY12" fmla="*/ 494787 h 494787"/>
              <a:gd name="connsiteX13" fmla="*/ 372041 w 2232248"/>
              <a:gd name="connsiteY13" fmla="*/ 494787 h 494787"/>
              <a:gd name="connsiteX14" fmla="*/ 372041 w 2232248"/>
              <a:gd name="connsiteY14" fmla="*/ 494787 h 494787"/>
              <a:gd name="connsiteX15" fmla="*/ 82466 w 2232248"/>
              <a:gd name="connsiteY15" fmla="*/ 494787 h 494787"/>
              <a:gd name="connsiteX16" fmla="*/ 0 w 2232248"/>
              <a:gd name="connsiteY16" fmla="*/ 412321 h 494787"/>
              <a:gd name="connsiteX17" fmla="*/ 0 w 2232248"/>
              <a:gd name="connsiteY17" fmla="*/ 206161 h 494787"/>
              <a:gd name="connsiteX18" fmla="*/ 0 w 2232248"/>
              <a:gd name="connsiteY18" fmla="*/ 82465 h 494787"/>
              <a:gd name="connsiteX19" fmla="*/ 0 w 2232248"/>
              <a:gd name="connsiteY19" fmla="*/ 82465 h 494787"/>
              <a:gd name="connsiteX20" fmla="*/ 0 w 2232248"/>
              <a:gd name="connsiteY20" fmla="*/ 82466 h 494787"/>
              <a:gd name="connsiteX0" fmla="*/ 0 w 2232248"/>
              <a:gd name="connsiteY0" fmla="*/ 512787 h 925108"/>
              <a:gd name="connsiteX1" fmla="*/ 82466 w 2232248"/>
              <a:gd name="connsiteY1" fmla="*/ 430321 h 925108"/>
              <a:gd name="connsiteX2" fmla="*/ 703735 w 2232248"/>
              <a:gd name="connsiteY2" fmla="*/ 430321 h 925108"/>
              <a:gd name="connsiteX3" fmla="*/ 845531 w 2232248"/>
              <a:gd name="connsiteY3" fmla="*/ 0 h 925108"/>
              <a:gd name="connsiteX4" fmla="*/ 930103 w 2232248"/>
              <a:gd name="connsiteY4" fmla="*/ 430321 h 925108"/>
              <a:gd name="connsiteX5" fmla="*/ 2149782 w 2232248"/>
              <a:gd name="connsiteY5" fmla="*/ 430321 h 925108"/>
              <a:gd name="connsiteX6" fmla="*/ 2232248 w 2232248"/>
              <a:gd name="connsiteY6" fmla="*/ 512787 h 925108"/>
              <a:gd name="connsiteX7" fmla="*/ 2232248 w 2232248"/>
              <a:gd name="connsiteY7" fmla="*/ 512786 h 925108"/>
              <a:gd name="connsiteX8" fmla="*/ 2232248 w 2232248"/>
              <a:gd name="connsiteY8" fmla="*/ 512786 h 925108"/>
              <a:gd name="connsiteX9" fmla="*/ 2232248 w 2232248"/>
              <a:gd name="connsiteY9" fmla="*/ 636482 h 925108"/>
              <a:gd name="connsiteX10" fmla="*/ 2232248 w 2232248"/>
              <a:gd name="connsiteY10" fmla="*/ 842642 h 925108"/>
              <a:gd name="connsiteX11" fmla="*/ 2149782 w 2232248"/>
              <a:gd name="connsiteY11" fmla="*/ 925108 h 925108"/>
              <a:gd name="connsiteX12" fmla="*/ 930103 w 2232248"/>
              <a:gd name="connsiteY12" fmla="*/ 925108 h 925108"/>
              <a:gd name="connsiteX13" fmla="*/ 372041 w 2232248"/>
              <a:gd name="connsiteY13" fmla="*/ 925108 h 925108"/>
              <a:gd name="connsiteX14" fmla="*/ 372041 w 2232248"/>
              <a:gd name="connsiteY14" fmla="*/ 925108 h 925108"/>
              <a:gd name="connsiteX15" fmla="*/ 82466 w 2232248"/>
              <a:gd name="connsiteY15" fmla="*/ 925108 h 925108"/>
              <a:gd name="connsiteX16" fmla="*/ 0 w 2232248"/>
              <a:gd name="connsiteY16" fmla="*/ 842642 h 925108"/>
              <a:gd name="connsiteX17" fmla="*/ 0 w 2232248"/>
              <a:gd name="connsiteY17" fmla="*/ 636482 h 925108"/>
              <a:gd name="connsiteX18" fmla="*/ 0 w 2232248"/>
              <a:gd name="connsiteY18" fmla="*/ 512786 h 925108"/>
              <a:gd name="connsiteX19" fmla="*/ 0 w 2232248"/>
              <a:gd name="connsiteY19" fmla="*/ 512786 h 925108"/>
              <a:gd name="connsiteX20" fmla="*/ 0 w 2232248"/>
              <a:gd name="connsiteY20" fmla="*/ 512787 h 925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232248" h="925108">
                <a:moveTo>
                  <a:pt x="0" y="512787"/>
                </a:moveTo>
                <a:cubicBezTo>
                  <a:pt x="0" y="467242"/>
                  <a:pt x="36921" y="430321"/>
                  <a:pt x="82466" y="430321"/>
                </a:cubicBezTo>
                <a:lnTo>
                  <a:pt x="703735" y="430321"/>
                </a:lnTo>
                <a:lnTo>
                  <a:pt x="845531" y="0"/>
                </a:lnTo>
                <a:lnTo>
                  <a:pt x="930103" y="430321"/>
                </a:lnTo>
                <a:lnTo>
                  <a:pt x="2149782" y="430321"/>
                </a:lnTo>
                <a:cubicBezTo>
                  <a:pt x="2195327" y="430321"/>
                  <a:pt x="2232248" y="467242"/>
                  <a:pt x="2232248" y="512787"/>
                </a:cubicBezTo>
                <a:lnTo>
                  <a:pt x="2232248" y="512786"/>
                </a:lnTo>
                <a:lnTo>
                  <a:pt x="2232248" y="512786"/>
                </a:lnTo>
                <a:lnTo>
                  <a:pt x="2232248" y="636482"/>
                </a:lnTo>
                <a:lnTo>
                  <a:pt x="2232248" y="842642"/>
                </a:lnTo>
                <a:cubicBezTo>
                  <a:pt x="2232248" y="888187"/>
                  <a:pt x="2195327" y="925108"/>
                  <a:pt x="2149782" y="925108"/>
                </a:cubicBezTo>
                <a:lnTo>
                  <a:pt x="930103" y="925108"/>
                </a:lnTo>
                <a:lnTo>
                  <a:pt x="372041" y="925108"/>
                </a:lnTo>
                <a:lnTo>
                  <a:pt x="372041" y="925108"/>
                </a:lnTo>
                <a:lnTo>
                  <a:pt x="82466" y="925108"/>
                </a:lnTo>
                <a:cubicBezTo>
                  <a:pt x="36921" y="925108"/>
                  <a:pt x="0" y="888187"/>
                  <a:pt x="0" y="842642"/>
                </a:cubicBezTo>
                <a:lnTo>
                  <a:pt x="0" y="636482"/>
                </a:lnTo>
                <a:lnTo>
                  <a:pt x="0" y="512786"/>
                </a:lnTo>
                <a:lnTo>
                  <a:pt x="0" y="512786"/>
                </a:lnTo>
                <a:lnTo>
                  <a:pt x="0" y="512787"/>
                </a:lnTo>
                <a:close/>
              </a:path>
            </a:pathLst>
          </a:custGeom>
          <a:solidFill>
            <a:schemeClr val="accent6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 dirty="0"/>
          </a:p>
        </p:txBody>
      </p:sp>
      <p:sp>
        <p:nvSpPr>
          <p:cNvPr id="11" name="角丸四角形吹き出し 10"/>
          <p:cNvSpPr/>
          <p:nvPr/>
        </p:nvSpPr>
        <p:spPr>
          <a:xfrm>
            <a:off x="7164288" y="1366424"/>
            <a:ext cx="1531391" cy="1039397"/>
          </a:xfrm>
          <a:prstGeom prst="wedgeRoundRectCallout">
            <a:avLst>
              <a:gd name="adj1" fmla="val -84996"/>
              <a:gd name="adj2" fmla="val 13860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Write</a:t>
            </a:r>
            <a:r>
              <a:rPr lang="ja-JP" altLang="en-US" dirty="0" smtClean="0"/>
              <a:t>　</a:t>
            </a:r>
            <a:r>
              <a:rPr lang="en-US" altLang="ja-JP" dirty="0" smtClean="0"/>
              <a:t>your partner’s answers ‘</a:t>
            </a:r>
            <a:r>
              <a:rPr lang="en-US" altLang="ja-JP" dirty="0" err="1" smtClean="0"/>
              <a:t>Sakana</a:t>
            </a:r>
            <a:r>
              <a:rPr lang="en-US" altLang="ja-JP" dirty="0" smtClean="0"/>
              <a:t>’</a:t>
            </a:r>
            <a:endParaRPr kumimoji="1" lang="ja-JP" altLang="en-US" dirty="0"/>
          </a:p>
        </p:txBody>
      </p:sp>
      <p:sp>
        <p:nvSpPr>
          <p:cNvPr id="12" name="角丸四角形吹き出し 11"/>
          <p:cNvSpPr/>
          <p:nvPr/>
        </p:nvSpPr>
        <p:spPr>
          <a:xfrm>
            <a:off x="251520" y="1338247"/>
            <a:ext cx="1750467" cy="1245423"/>
          </a:xfrm>
          <a:prstGeom prst="wedgeRoundRectCallout">
            <a:avLst>
              <a:gd name="adj1" fmla="val 73790"/>
              <a:gd name="adj2" fmla="val 5531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Write names of foods that you like or don’t.</a:t>
            </a:r>
            <a:endParaRPr kumimoji="1" lang="ja-JP" altLang="en-US" dirty="0"/>
          </a:p>
        </p:txBody>
      </p:sp>
      <p:sp>
        <p:nvSpPr>
          <p:cNvPr id="13" name="角丸四角形吹き出し 12"/>
          <p:cNvSpPr/>
          <p:nvPr/>
        </p:nvSpPr>
        <p:spPr>
          <a:xfrm>
            <a:off x="61098" y="5380110"/>
            <a:ext cx="1750467" cy="1245423"/>
          </a:xfrm>
          <a:prstGeom prst="wedgeRoundRectCallout">
            <a:avLst>
              <a:gd name="adj1" fmla="val 59961"/>
              <a:gd name="adj2" fmla="val -3322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make a bento your partner will like.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888959" y="345268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err="1" smtClean="0"/>
              <a:t>Sakana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ga</a:t>
            </a:r>
            <a:r>
              <a:rPr lang="en-US" altLang="ja-JP" dirty="0" smtClean="0"/>
              <a:t> suki </a:t>
            </a:r>
            <a:r>
              <a:rPr lang="en-US" altLang="ja-JP" dirty="0" err="1" smtClean="0"/>
              <a:t>desu</a:t>
            </a:r>
            <a:r>
              <a:rPr lang="en-US" altLang="ja-JP" dirty="0" smtClean="0"/>
              <a:t>.</a:t>
            </a:r>
            <a:endParaRPr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635623" y="1886123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Nani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ga</a:t>
            </a:r>
            <a:r>
              <a:rPr kumimoji="1" lang="en-US" altLang="ja-JP" dirty="0" smtClean="0"/>
              <a:t> suki </a:t>
            </a:r>
            <a:r>
              <a:rPr kumimoji="1" lang="en-US" altLang="ja-JP" dirty="0" err="1" smtClean="0"/>
              <a:t>desu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ka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sp>
        <p:nvSpPr>
          <p:cNvPr id="16" name="角丸四角形吹き出し 15"/>
          <p:cNvSpPr/>
          <p:nvPr/>
        </p:nvSpPr>
        <p:spPr>
          <a:xfrm>
            <a:off x="7043450" y="4106759"/>
            <a:ext cx="1878127" cy="1245423"/>
          </a:xfrm>
          <a:prstGeom prst="wedgeRoundRectCallout">
            <a:avLst>
              <a:gd name="adj1" fmla="val 50231"/>
              <a:gd name="adj2" fmla="val -1954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People having fun designing </a:t>
            </a:r>
            <a:r>
              <a:rPr lang="en-US" altLang="ja-JP" dirty="0" err="1" smtClean="0"/>
              <a:t>bentos</a:t>
            </a:r>
            <a:r>
              <a:rPr lang="en-US" altLang="ja-JP" dirty="0" smtClean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74347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4987534" y="1253951"/>
            <a:ext cx="294298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 smtClean="0"/>
              <a:t>Erin’s Challenge!</a:t>
            </a:r>
            <a:endParaRPr lang="en-GB" altLang="ja-JP" sz="3200" dirty="0" smtClean="0"/>
          </a:p>
          <a:p>
            <a:r>
              <a:rPr lang="en-GB" altLang="ja-JP" sz="2400" dirty="0" smtClean="0"/>
              <a:t>http://www.erin.ne.jp</a:t>
            </a:r>
            <a:endParaRPr lang="ja-JP" altLang="en-US" sz="2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401634" y="5519099"/>
            <a:ext cx="2540786" cy="4616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</a:rPr>
              <a:t>Let’s try  &gt; Lesson2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6447" y="4565684"/>
            <a:ext cx="2733945" cy="1960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467543" y="231031"/>
            <a:ext cx="4519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>
                <a:solidFill>
                  <a:schemeClr val="accent6"/>
                </a:solidFill>
              </a:rPr>
              <a:t>Box lunch making Game</a:t>
            </a:r>
            <a:endParaRPr kumimoji="1" lang="ja-JP" altLang="en-US" sz="3200" dirty="0">
              <a:solidFill>
                <a:schemeClr val="accent6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2" y="908720"/>
            <a:ext cx="4335107" cy="3471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円/楕円 7"/>
          <p:cNvSpPr/>
          <p:nvPr/>
        </p:nvSpPr>
        <p:spPr>
          <a:xfrm>
            <a:off x="1691680" y="3933056"/>
            <a:ext cx="781962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矢印コネクタ 8"/>
          <p:cNvCxnSpPr/>
          <p:nvPr/>
        </p:nvCxnSpPr>
        <p:spPr>
          <a:xfrm flipH="1" flipV="1">
            <a:off x="2195736" y="4581128"/>
            <a:ext cx="648072" cy="93797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円/楕円 10"/>
          <p:cNvSpPr/>
          <p:nvPr/>
        </p:nvSpPr>
        <p:spPr>
          <a:xfrm>
            <a:off x="6084168" y="5749931"/>
            <a:ext cx="1627423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183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3159" y="-17686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Japanese school 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1082947"/>
            <a:ext cx="1944216" cy="229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814170"/>
            <a:ext cx="1944216" cy="2562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27" y="1196752"/>
            <a:ext cx="2036666" cy="2179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1076797" y="3392343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7 – 12 year old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847914" y="3485807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13</a:t>
            </a:r>
            <a:r>
              <a:rPr kumimoji="1" lang="en-US" altLang="ja-JP" sz="2400" dirty="0" smtClean="0"/>
              <a:t> – 15 year old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372200" y="3390454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16</a:t>
            </a:r>
            <a:r>
              <a:rPr kumimoji="1" lang="en-US" altLang="ja-JP" sz="2400" dirty="0" smtClean="0"/>
              <a:t> – 18 year old</a:t>
            </a:r>
            <a:endParaRPr kumimoji="1" lang="ja-JP" altLang="en-US" sz="2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76797" y="376280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School lunch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031940" y="3854008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Bring bento</a:t>
            </a:r>
          </a:p>
          <a:p>
            <a:r>
              <a:rPr lang="en-US" altLang="ja-JP" dirty="0" smtClean="0"/>
              <a:t>(School lunch)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551712" y="3844536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Bring bento</a:t>
            </a:r>
          </a:p>
          <a:p>
            <a:r>
              <a:rPr lang="en-US" altLang="ja-JP" dirty="0" smtClean="0"/>
              <a:t>Or</a:t>
            </a:r>
          </a:p>
          <a:p>
            <a:r>
              <a:rPr kumimoji="1" lang="en-US" altLang="ja-JP" dirty="0" smtClean="0"/>
              <a:t>School canteen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5352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821325" y="548680"/>
            <a:ext cx="239029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1" lang="en-US" altLang="ja-JP" sz="4400" b="1" cap="none" spc="0" dirty="0" err="1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Ekiben</a:t>
            </a:r>
            <a:endParaRPr lang="ja-JP" altLang="en-US" sz="4400" b="1" cap="none" spc="0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267744" y="3297052"/>
            <a:ext cx="530465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ja-JP" sz="2800" dirty="0" smtClean="0">
                <a:hlinkClick r:id="rId3"/>
              </a:rPr>
              <a:t>http://</a:t>
            </a:r>
            <a:r>
              <a:rPr lang="en-GB" altLang="ja-JP" sz="2800" dirty="0">
                <a:hlinkClick r:id="rId3"/>
              </a:rPr>
              <a:t>gurutabi.gnavi.co.jp/ekiben</a:t>
            </a:r>
            <a:r>
              <a:rPr lang="en-GB" altLang="ja-JP" sz="2800" dirty="0" smtClean="0">
                <a:hlinkClick r:id="rId3"/>
              </a:rPr>
              <a:t>/</a:t>
            </a:r>
            <a:endParaRPr lang="en-GB" altLang="ja-JP" sz="2800" dirty="0" smtClean="0"/>
          </a:p>
          <a:p>
            <a:endParaRPr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80902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09515" y="116632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>
                <a:solidFill>
                  <a:srgbClr val="0070C0"/>
                </a:solidFill>
              </a:rPr>
              <a:t>What is this bento called ?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83659"/>
            <a:ext cx="4639751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507147" y="4907310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ja-JP" sz="2400" dirty="0" smtClean="0"/>
              <a:t>Ani-ben (Animation bento)</a:t>
            </a:r>
          </a:p>
          <a:p>
            <a:pPr marL="342900" indent="-342900">
              <a:buAutoNum type="arabicPeriod"/>
            </a:pPr>
            <a:r>
              <a:rPr kumimoji="1" lang="en-US" altLang="ja-JP" sz="2400" dirty="0" err="1" smtClean="0"/>
              <a:t>Kyara</a:t>
            </a:r>
            <a:r>
              <a:rPr kumimoji="1" lang="en-US" altLang="ja-JP" sz="2400" dirty="0" smtClean="0"/>
              <a:t>-ben(character bento)</a:t>
            </a:r>
          </a:p>
          <a:p>
            <a:pPr marL="342900" indent="-342900">
              <a:buAutoNum type="arabicPeriod"/>
            </a:pPr>
            <a:r>
              <a:rPr lang="en-US" altLang="ja-JP" sz="2400" dirty="0" smtClean="0"/>
              <a:t>Kawa-ben (Kawaii bento)</a:t>
            </a:r>
            <a:endParaRPr kumimoji="1" lang="ja-JP" altLang="en-US" sz="2400" dirty="0"/>
          </a:p>
        </p:txBody>
      </p:sp>
      <p:sp>
        <p:nvSpPr>
          <p:cNvPr id="7" name="角丸四角形 6"/>
          <p:cNvSpPr/>
          <p:nvPr/>
        </p:nvSpPr>
        <p:spPr>
          <a:xfrm>
            <a:off x="507146" y="5291450"/>
            <a:ext cx="3848829" cy="432048"/>
          </a:xfrm>
          <a:prstGeom prst="roundRect">
            <a:avLst/>
          </a:prstGeom>
          <a:noFill/>
          <a:ln>
            <a:solidFill>
              <a:srgbClr val="FF99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122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2595" y="260648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dirty="0" smtClean="0">
                <a:solidFill>
                  <a:srgbClr val="0070C0"/>
                </a:solidFill>
              </a:rPr>
              <a:t>What is the </a:t>
            </a:r>
            <a:r>
              <a:rPr lang="en-US" altLang="ja-JP" dirty="0" err="1" smtClean="0">
                <a:solidFill>
                  <a:srgbClr val="0070C0"/>
                </a:solidFill>
              </a:rPr>
              <a:t>colour</a:t>
            </a:r>
            <a:r>
              <a:rPr lang="en-US" altLang="ja-JP" dirty="0" smtClean="0">
                <a:solidFill>
                  <a:srgbClr val="0070C0"/>
                </a:solidFill>
              </a:rPr>
              <a:t> of bento?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184948" y="150502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W</a:t>
            </a:r>
            <a:r>
              <a:rPr kumimoji="1" lang="en-US" altLang="ja-JP" sz="2800" dirty="0" smtClean="0"/>
              <a:t>hite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15327" y="150502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solidFill>
                  <a:srgbClr val="FF0000"/>
                </a:solidFill>
              </a:rPr>
              <a:t>Red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63688" y="3308340"/>
            <a:ext cx="1922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solidFill>
                  <a:schemeClr val="accent6">
                    <a:lumMod val="50000"/>
                  </a:schemeClr>
                </a:solidFill>
              </a:rPr>
              <a:t>Brown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853179" y="3311971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solidFill>
                  <a:srgbClr val="FFCC00"/>
                </a:solidFill>
              </a:rPr>
              <a:t>Yellow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607911" y="150502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solidFill>
                  <a:schemeClr val="accent3">
                    <a:lumMod val="75000"/>
                  </a:schemeClr>
                </a:solidFill>
              </a:rPr>
              <a:t>Green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339990" y="2000732"/>
            <a:ext cx="1728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Rice, Potato…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99739" y="1991355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Tomato, Carrot, Strawberry</a:t>
            </a:r>
            <a:r>
              <a:rPr kumimoji="1" lang="en-US" altLang="ja-JP" sz="2400" dirty="0" smtClean="0"/>
              <a:t>…</a:t>
            </a:r>
            <a:endParaRPr kumimoji="1" lang="ja-JP" altLang="en-US" sz="2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059888" y="3809876"/>
            <a:ext cx="2144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Meat, Mushroom</a:t>
            </a:r>
            <a:r>
              <a:rPr kumimoji="1" lang="en-US" altLang="ja-JP" sz="2400" dirty="0" smtClean="0"/>
              <a:t>…</a:t>
            </a:r>
            <a:endParaRPr kumimoji="1" lang="ja-JP" altLang="en-US" sz="2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797198" y="1997448"/>
            <a:ext cx="1728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Broccoli, Spinach, lettuce</a:t>
            </a:r>
            <a:r>
              <a:rPr kumimoji="1" lang="en-US" altLang="ja-JP" sz="2400" dirty="0" smtClean="0"/>
              <a:t>…</a:t>
            </a:r>
            <a:endParaRPr kumimoji="1" lang="ja-JP" altLang="en-US" sz="2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175863" y="3809438"/>
            <a:ext cx="1728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Egg, Orange, Corn</a:t>
            </a:r>
            <a:r>
              <a:rPr kumimoji="1" lang="en-US" altLang="ja-JP" sz="2400" dirty="0" smtClean="0"/>
              <a:t>…</a:t>
            </a:r>
            <a:endParaRPr kumimoji="1" lang="ja-JP" altLang="en-US" sz="2400" dirty="0"/>
          </a:p>
        </p:txBody>
      </p:sp>
      <p:sp>
        <p:nvSpPr>
          <p:cNvPr id="25" name="コンテンツ プレースホルダー 2"/>
          <p:cNvSpPr txBox="1">
            <a:spLocks/>
          </p:cNvSpPr>
          <p:nvPr/>
        </p:nvSpPr>
        <p:spPr>
          <a:xfrm>
            <a:off x="234171" y="5301208"/>
            <a:ext cx="8802325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dirty="0" smtClean="0"/>
              <a:t>People enjoy not only the taste, but also the look of </a:t>
            </a:r>
            <a:r>
              <a:rPr lang="en-US" altLang="ja-JP" dirty="0" err="1" smtClean="0"/>
              <a:t>bentos</a:t>
            </a:r>
            <a:r>
              <a:rPr lang="en-US" altLang="ja-JP" dirty="0" smtClean="0"/>
              <a:t> make people want to eat them. You can eat with your eyes. 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33206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19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	</a:t>
            </a:r>
            <a:r>
              <a:rPr lang="en-US" altLang="ja-JP" dirty="0" smtClean="0"/>
              <a:t>	</a:t>
            </a:r>
            <a:r>
              <a:rPr lang="en-US" altLang="ja-JP" dirty="0" smtClean="0">
                <a:solidFill>
                  <a:srgbClr val="0070C0"/>
                </a:solidFill>
              </a:rPr>
              <a:t>How much space does each food need inside a bento box ? 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251520" y="1624496"/>
            <a:ext cx="480742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200" dirty="0">
                <a:solidFill>
                  <a:schemeClr val="accent6">
                    <a:lumMod val="75000"/>
                  </a:schemeClr>
                </a:solidFill>
              </a:rPr>
              <a:t>Staple </a:t>
            </a:r>
            <a:r>
              <a:rPr lang="en-US" altLang="ja-JP" sz="3200" dirty="0" smtClean="0">
                <a:solidFill>
                  <a:schemeClr val="accent6">
                    <a:lumMod val="75000"/>
                  </a:schemeClr>
                </a:solidFill>
              </a:rPr>
              <a:t>food</a:t>
            </a:r>
          </a:p>
          <a:p>
            <a:r>
              <a:rPr lang="en-US" altLang="ja-JP" sz="3200" dirty="0" smtClean="0"/>
              <a:t>- Rice, bread…</a:t>
            </a:r>
            <a:endParaRPr lang="en-US" altLang="ja-JP" sz="3200" dirty="0"/>
          </a:p>
          <a:p>
            <a:r>
              <a:rPr lang="en-US" altLang="ja-JP" sz="3200" dirty="0">
                <a:solidFill>
                  <a:schemeClr val="accent6">
                    <a:lumMod val="75000"/>
                  </a:schemeClr>
                </a:solidFill>
              </a:rPr>
              <a:t>Main </a:t>
            </a:r>
            <a:r>
              <a:rPr lang="en-US" altLang="ja-JP" sz="3200" dirty="0" smtClean="0">
                <a:solidFill>
                  <a:schemeClr val="accent6">
                    <a:lumMod val="75000"/>
                  </a:schemeClr>
                </a:solidFill>
              </a:rPr>
              <a:t>dishes</a:t>
            </a:r>
          </a:p>
          <a:p>
            <a:r>
              <a:rPr lang="en-US" altLang="ja-JP" sz="3200" dirty="0" smtClean="0"/>
              <a:t>- Fish, meet, egg, soy beans…</a:t>
            </a:r>
            <a:endParaRPr lang="en-US" altLang="ja-JP" sz="3200" dirty="0"/>
          </a:p>
          <a:p>
            <a:r>
              <a:rPr lang="en-US" altLang="ja-JP" sz="3200" dirty="0">
                <a:solidFill>
                  <a:schemeClr val="accent6">
                    <a:lumMod val="75000"/>
                  </a:schemeClr>
                </a:solidFill>
              </a:rPr>
              <a:t>Side </a:t>
            </a:r>
            <a:r>
              <a:rPr lang="en-US" altLang="ja-JP" sz="3200" dirty="0" smtClean="0">
                <a:solidFill>
                  <a:schemeClr val="accent6">
                    <a:lumMod val="75000"/>
                  </a:schemeClr>
                </a:solidFill>
              </a:rPr>
              <a:t>dishes</a:t>
            </a:r>
          </a:p>
          <a:p>
            <a:r>
              <a:rPr lang="en-US" altLang="ja-JP" sz="3200" dirty="0" smtClean="0"/>
              <a:t>- </a:t>
            </a:r>
            <a:r>
              <a:rPr lang="en-US" altLang="ja-JP" sz="3200" dirty="0"/>
              <a:t>V</a:t>
            </a:r>
            <a:r>
              <a:rPr lang="en-US" altLang="ja-JP" sz="3200" dirty="0" smtClean="0"/>
              <a:t>egetables, potatoes,</a:t>
            </a:r>
          </a:p>
          <a:p>
            <a:r>
              <a:rPr lang="en-US" altLang="ja-JP" sz="3200" dirty="0"/>
              <a:t>m</a:t>
            </a:r>
            <a:r>
              <a:rPr lang="en-US" altLang="ja-JP" sz="3200" dirty="0" smtClean="0"/>
              <a:t>ushroom, seaweed products</a:t>
            </a:r>
            <a:endParaRPr lang="en-US" altLang="ja-JP" sz="3200" dirty="0"/>
          </a:p>
        </p:txBody>
      </p:sp>
      <p:grpSp>
        <p:nvGrpSpPr>
          <p:cNvPr id="11" name="グループ化 10"/>
          <p:cNvGrpSpPr/>
          <p:nvPr/>
        </p:nvGrpSpPr>
        <p:grpSpPr>
          <a:xfrm>
            <a:off x="4286291" y="2065318"/>
            <a:ext cx="4286250" cy="3238500"/>
            <a:chOff x="3797027" y="1988840"/>
            <a:chExt cx="4286250" cy="3238500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7027" y="1988840"/>
              <a:ext cx="4286250" cy="3238500"/>
            </a:xfrm>
            <a:prstGeom prst="rect">
              <a:avLst/>
            </a:prstGeom>
          </p:spPr>
        </p:pic>
        <p:sp>
          <p:nvSpPr>
            <p:cNvPr id="5" name="正方形/長方形 4"/>
            <p:cNvSpPr/>
            <p:nvPr/>
          </p:nvSpPr>
          <p:spPr>
            <a:xfrm>
              <a:off x="4139952" y="2348880"/>
              <a:ext cx="1711077" cy="244827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5940152" y="2348880"/>
              <a:ext cx="1656184" cy="86409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5940152" y="3284984"/>
              <a:ext cx="1656184" cy="151216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4661123" y="3311575"/>
              <a:ext cx="10081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dirty="0"/>
                <a:t>3</a:t>
              </a:r>
              <a:endParaRPr kumimoji="1" lang="ja-JP" altLang="en-US" sz="2400" dirty="0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6389315" y="3852373"/>
              <a:ext cx="10081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dirty="0" smtClean="0"/>
                <a:t>2</a:t>
              </a:r>
              <a:endParaRPr kumimoji="1" lang="ja-JP" altLang="en-US" sz="2400" dirty="0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6389315" y="2596262"/>
              <a:ext cx="10081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dirty="0" smtClean="0"/>
                <a:t>1</a:t>
              </a:r>
              <a:endParaRPr kumimoji="1" lang="ja-JP" altLang="en-US" sz="2400" dirty="0"/>
            </a:p>
          </p:txBody>
        </p:sp>
      </p:grpSp>
      <p:cxnSp>
        <p:nvCxnSpPr>
          <p:cNvPr id="13" name="直線矢印コネクタ 12"/>
          <p:cNvCxnSpPr/>
          <p:nvPr/>
        </p:nvCxnSpPr>
        <p:spPr>
          <a:xfrm>
            <a:off x="2339752" y="1916832"/>
            <a:ext cx="2810635" cy="792088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372127" y="2965418"/>
            <a:ext cx="4288105" cy="0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V="1">
            <a:off x="2332784" y="4298183"/>
            <a:ext cx="4327448" cy="66921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0276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721135"/>
            <a:ext cx="4860540" cy="3672408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899592" y="91046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dirty="0">
                <a:solidFill>
                  <a:schemeClr val="accent6">
                    <a:lumMod val="75000"/>
                  </a:schemeClr>
                </a:solidFill>
              </a:rPr>
              <a:t>Staple diet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/>
              <a:t>Rice</a:t>
            </a:r>
            <a:r>
              <a:rPr lang="en-US" altLang="ja-JP" dirty="0"/>
              <a:t>, </a:t>
            </a:r>
            <a:r>
              <a:rPr lang="en-US" altLang="ja-JP" dirty="0" smtClean="0"/>
              <a:t>bread…</a:t>
            </a:r>
          </a:p>
          <a:p>
            <a:pPr marL="285750" indent="-285750">
              <a:buFontTx/>
              <a:buChar char="-"/>
            </a:pPr>
            <a:r>
              <a:rPr lang="en-US" altLang="ja-JP" dirty="0"/>
              <a:t>C</a:t>
            </a:r>
            <a:r>
              <a:rPr lang="en-US" altLang="ja-JP" dirty="0" smtClean="0"/>
              <a:t>arbohydrates for energy</a:t>
            </a:r>
            <a:endParaRPr lang="en-US" altLang="ja-JP" dirty="0"/>
          </a:p>
        </p:txBody>
      </p:sp>
      <p:sp>
        <p:nvSpPr>
          <p:cNvPr id="4" name="正方形/長方形 3"/>
          <p:cNvSpPr/>
          <p:nvPr/>
        </p:nvSpPr>
        <p:spPr>
          <a:xfrm>
            <a:off x="4539916" y="83671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dirty="0">
                <a:solidFill>
                  <a:schemeClr val="accent6">
                    <a:lumMod val="75000"/>
                  </a:schemeClr>
                </a:solidFill>
              </a:rPr>
              <a:t>Main dishes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/>
              <a:t>Fish</a:t>
            </a:r>
            <a:r>
              <a:rPr lang="en-US" altLang="ja-JP" dirty="0"/>
              <a:t>, meet, egg, soy beans</a:t>
            </a:r>
            <a:r>
              <a:rPr lang="en-US" altLang="ja-JP" dirty="0" smtClean="0"/>
              <a:t>…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/>
              <a:t>Rich the protein build the body</a:t>
            </a:r>
            <a:endParaRPr lang="en-US" altLang="ja-JP" dirty="0"/>
          </a:p>
        </p:txBody>
      </p:sp>
      <p:sp>
        <p:nvSpPr>
          <p:cNvPr id="5" name="正方形/長方形 4"/>
          <p:cNvSpPr/>
          <p:nvPr/>
        </p:nvSpPr>
        <p:spPr>
          <a:xfrm>
            <a:off x="4121950" y="544522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dirty="0">
                <a:solidFill>
                  <a:schemeClr val="accent6">
                    <a:lumMod val="75000"/>
                  </a:schemeClr>
                </a:solidFill>
              </a:rPr>
              <a:t>Side dishes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/>
              <a:t>vegetables</a:t>
            </a:r>
            <a:r>
              <a:rPr lang="en-US" altLang="ja-JP" dirty="0"/>
              <a:t>, potatoes, </a:t>
            </a:r>
            <a:r>
              <a:rPr lang="en-US" altLang="ja-JP" dirty="0" smtClean="0"/>
              <a:t>mushroom, seaweed products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/>
              <a:t>Vitamin, minerals, and fiber.</a:t>
            </a:r>
            <a:endParaRPr lang="en-US" altLang="ja-JP" dirty="0"/>
          </a:p>
        </p:txBody>
      </p:sp>
      <p:sp>
        <p:nvSpPr>
          <p:cNvPr id="6" name="正方形/長方形 5"/>
          <p:cNvSpPr/>
          <p:nvPr/>
        </p:nvSpPr>
        <p:spPr>
          <a:xfrm>
            <a:off x="3872970" y="2060848"/>
            <a:ext cx="2355213" cy="864096"/>
          </a:xfrm>
          <a:prstGeom prst="rect">
            <a:avLst/>
          </a:prstGeom>
          <a:noFill/>
          <a:ln>
            <a:solidFill>
              <a:srgbClr val="FF99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3872970" y="2996952"/>
            <a:ext cx="2355214" cy="1872208"/>
          </a:xfrm>
          <a:prstGeom prst="rect">
            <a:avLst/>
          </a:prstGeom>
          <a:noFill/>
          <a:ln>
            <a:solidFill>
              <a:srgbClr val="FF99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051720" y="2060848"/>
            <a:ext cx="1785392" cy="2808312"/>
          </a:xfrm>
          <a:prstGeom prst="rect">
            <a:avLst/>
          </a:prstGeom>
          <a:noFill/>
          <a:ln>
            <a:solidFill>
              <a:srgbClr val="FF99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77480" y="830360"/>
            <a:ext cx="1818456" cy="36933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Half of bento box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903894" y="725795"/>
            <a:ext cx="1836458" cy="36933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1/3 of left space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399838" y="5379702"/>
            <a:ext cx="1908466" cy="36933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2/3 of </a:t>
            </a:r>
            <a:r>
              <a:rPr lang="en-US" altLang="ja-JP" dirty="0"/>
              <a:t>l</a:t>
            </a:r>
            <a:r>
              <a:rPr lang="en-US" altLang="ja-JP" dirty="0" smtClean="0"/>
              <a:t>eft space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1136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Make a bento for someone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1900807"/>
          </a:xfrm>
        </p:spPr>
        <p:txBody>
          <a:bodyPr/>
          <a:lstStyle/>
          <a:p>
            <a:pPr marL="0" indent="0">
              <a:buNone/>
            </a:pPr>
            <a:r>
              <a:rPr lang="en-US" altLang="ja-JP" dirty="0"/>
              <a:t>A</a:t>
            </a:r>
            <a:r>
              <a:rPr lang="en-US" altLang="ja-JP" dirty="0" smtClean="0"/>
              <a:t>sk</a:t>
            </a:r>
            <a:r>
              <a:rPr kumimoji="1" lang="en-US" altLang="ja-JP" dirty="0" smtClean="0"/>
              <a:t> your </a:t>
            </a:r>
            <a:r>
              <a:rPr kumimoji="1" lang="en-US" altLang="ja-JP" smtClean="0"/>
              <a:t>partner </a:t>
            </a:r>
          </a:p>
          <a:p>
            <a:pPr marL="0" indent="0">
              <a:buNone/>
            </a:pPr>
            <a:r>
              <a:rPr kumimoji="1" lang="en-US" altLang="ja-JP" smtClean="0"/>
              <a:t>‘</a:t>
            </a:r>
            <a:r>
              <a:rPr lang="en-US" altLang="ja-JP" dirty="0" smtClean="0"/>
              <a:t>What kind of foods do you like?’ in Japanese.</a:t>
            </a:r>
          </a:p>
          <a:p>
            <a:pPr marL="0" indent="0">
              <a:buNone/>
            </a:pPr>
            <a:endParaRPr lang="en-US" altLang="ja-JP" dirty="0" smtClean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1" y="3284984"/>
            <a:ext cx="3430969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52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716015" cy="2530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5292080" y="1493669"/>
            <a:ext cx="358976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ja-JP" sz="2800" dirty="0">
                <a:hlinkClick r:id="rId3"/>
              </a:rPr>
              <a:t>http://</a:t>
            </a:r>
            <a:r>
              <a:rPr lang="en-GB" altLang="ja-JP" sz="2800" dirty="0" smtClean="0">
                <a:hlinkClick r:id="rId3"/>
              </a:rPr>
              <a:t>marugotoweb.jp</a:t>
            </a:r>
            <a:endParaRPr lang="en-GB" altLang="ja-JP" sz="2800" dirty="0" smtClean="0"/>
          </a:p>
          <a:p>
            <a:endParaRPr lang="en-GB" altLang="ja-JP" sz="2800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548680"/>
            <a:ext cx="2828925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円/楕円 2"/>
          <p:cNvSpPr/>
          <p:nvPr/>
        </p:nvSpPr>
        <p:spPr>
          <a:xfrm>
            <a:off x="251520" y="836712"/>
            <a:ext cx="792088" cy="4095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2699792" y="1201656"/>
            <a:ext cx="864096" cy="7151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" name="直線矢印コネクタ 4"/>
          <p:cNvCxnSpPr/>
          <p:nvPr/>
        </p:nvCxnSpPr>
        <p:spPr>
          <a:xfrm flipV="1">
            <a:off x="647564" y="1246287"/>
            <a:ext cx="0" cy="4320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flipV="1">
            <a:off x="2357499" y="1844824"/>
            <a:ext cx="504056" cy="18466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27" y="3243777"/>
            <a:ext cx="1847383" cy="1666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円/楕円 13"/>
          <p:cNvSpPr/>
          <p:nvPr/>
        </p:nvSpPr>
        <p:spPr>
          <a:xfrm>
            <a:off x="1195353" y="4323898"/>
            <a:ext cx="720081" cy="5864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3400" y="3386243"/>
            <a:ext cx="1910264" cy="1627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165" y="3452373"/>
            <a:ext cx="2032100" cy="124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円/楕円 16"/>
          <p:cNvSpPr/>
          <p:nvPr/>
        </p:nvSpPr>
        <p:spPr>
          <a:xfrm>
            <a:off x="3227588" y="3839579"/>
            <a:ext cx="808049" cy="9073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/>
        </p:nvSpPr>
        <p:spPr>
          <a:xfrm>
            <a:off x="6668955" y="3537563"/>
            <a:ext cx="846649" cy="29323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439164" y="2348880"/>
            <a:ext cx="1581108" cy="4616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</a:rPr>
              <a:t>Starter(A1)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72381" y="5074831"/>
            <a:ext cx="887251" cy="4616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srgbClr val="0070C0"/>
                </a:solidFill>
              </a:rPr>
              <a:t>Enter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418276" y="5120997"/>
            <a:ext cx="2772308" cy="40011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solidFill>
                  <a:srgbClr val="0070C0"/>
                </a:solidFill>
              </a:rPr>
              <a:t>Topic3</a:t>
            </a:r>
            <a:r>
              <a:rPr kumimoji="1" lang="en-US" altLang="ja-JP" sz="2000" dirty="0" smtClean="0">
                <a:solidFill>
                  <a:srgbClr val="0070C0"/>
                </a:solidFill>
              </a:rPr>
              <a:t>(</a:t>
            </a:r>
            <a:r>
              <a:rPr kumimoji="1" lang="en-US" altLang="ja-JP" sz="2000" dirty="0" err="1" smtClean="0">
                <a:solidFill>
                  <a:srgbClr val="0070C0"/>
                </a:solidFill>
              </a:rPr>
              <a:t>Tabemono</a:t>
            </a:r>
            <a:r>
              <a:rPr kumimoji="1" lang="ja-JP" altLang="en-US" sz="2000" dirty="0" smtClean="0">
                <a:solidFill>
                  <a:srgbClr val="0070C0"/>
                </a:solidFill>
              </a:rPr>
              <a:t>・</a:t>
            </a:r>
            <a:r>
              <a:rPr kumimoji="1" lang="en-US" altLang="ja-JP" sz="2000" dirty="0" smtClean="0">
                <a:solidFill>
                  <a:srgbClr val="0070C0"/>
                </a:solidFill>
              </a:rPr>
              <a:t>Food)</a:t>
            </a:r>
            <a:endParaRPr kumimoji="1" lang="ja-JP" altLang="en-US" sz="2000" dirty="0">
              <a:solidFill>
                <a:srgbClr val="0070C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581600" y="5068329"/>
            <a:ext cx="3317005" cy="67710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solidFill>
                  <a:srgbClr val="0070C0"/>
                </a:solidFill>
              </a:rPr>
              <a:t>Can-do9</a:t>
            </a:r>
          </a:p>
          <a:p>
            <a:r>
              <a:rPr kumimoji="1" lang="en-US" altLang="ja-JP" dirty="0">
                <a:solidFill>
                  <a:srgbClr val="0070C0"/>
                </a:solidFill>
              </a:rPr>
              <a:t>Talk </a:t>
            </a:r>
            <a:r>
              <a:rPr kumimoji="1" lang="en-US" altLang="ja-JP" dirty="0" err="1">
                <a:solidFill>
                  <a:srgbClr val="0070C0"/>
                </a:solidFill>
              </a:rPr>
              <a:t>acbout</a:t>
            </a:r>
            <a:r>
              <a:rPr kumimoji="1" lang="en-US" altLang="ja-JP" dirty="0">
                <a:solidFill>
                  <a:srgbClr val="0070C0"/>
                </a:solidFill>
              </a:rPr>
              <a:t> your </a:t>
            </a:r>
            <a:r>
              <a:rPr kumimoji="1" lang="en-US" altLang="ja-JP" dirty="0" err="1">
                <a:solidFill>
                  <a:srgbClr val="0070C0"/>
                </a:solidFill>
              </a:rPr>
              <a:t>favoriote</a:t>
            </a:r>
            <a:r>
              <a:rPr kumimoji="1" lang="en-US" altLang="ja-JP" dirty="0">
                <a:solidFill>
                  <a:srgbClr val="0070C0"/>
                </a:solidFill>
              </a:rPr>
              <a:t> </a:t>
            </a:r>
            <a:r>
              <a:rPr kumimoji="1" lang="en-US" altLang="ja-JP" dirty="0" smtClean="0">
                <a:solidFill>
                  <a:srgbClr val="0070C0"/>
                </a:solidFill>
              </a:rPr>
              <a:t>food</a:t>
            </a:r>
            <a:r>
              <a:rPr kumimoji="1" lang="ja-JP" altLang="en-US" dirty="0" smtClean="0">
                <a:solidFill>
                  <a:srgbClr val="0070C0"/>
                </a:solidFill>
              </a:rPr>
              <a:t>ｓ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12" name="右矢印 11"/>
          <p:cNvSpPr/>
          <p:nvPr/>
        </p:nvSpPr>
        <p:spPr>
          <a:xfrm>
            <a:off x="2267744" y="4005064"/>
            <a:ext cx="504056" cy="288176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右矢印 23"/>
          <p:cNvSpPr/>
          <p:nvPr/>
        </p:nvSpPr>
        <p:spPr>
          <a:xfrm>
            <a:off x="5181039" y="4005064"/>
            <a:ext cx="504056" cy="288176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711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340</Words>
  <Application>Microsoft Office PowerPoint</Application>
  <PresentationFormat>画面に合わせる (4:3)</PresentationFormat>
  <Paragraphs>76</Paragraphs>
  <Slides>12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Office ​​テーマ</vt:lpstr>
      <vt:lpstr>When do people eat Bento?</vt:lpstr>
      <vt:lpstr>Japanese school </vt:lpstr>
      <vt:lpstr>PowerPoint プレゼンテーション</vt:lpstr>
      <vt:lpstr>What is this bento called ?</vt:lpstr>
      <vt:lpstr>What is the colour of bento?</vt:lpstr>
      <vt:lpstr>  How much space does each food need inside a bento box ? </vt:lpstr>
      <vt:lpstr>PowerPoint プレゼンテーション</vt:lpstr>
      <vt:lpstr>Make a bento for someone</vt:lpstr>
      <vt:lpstr>PowerPoint プレゼンテーション</vt:lpstr>
      <vt:lpstr>PowerPoint プレゼンテーション</vt:lpstr>
      <vt:lpstr>Let’s make a bento for someone! 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When do people eat Bento?</dc:title>
  <dc:creator>Mio Tsunematsu</dc:creator>
  <cp:lastModifiedBy>Mio Tsunematsu</cp:lastModifiedBy>
  <cp:revision>10</cp:revision>
  <cp:lastPrinted>2015-10-28T11:36:55Z</cp:lastPrinted>
  <dcterms:created xsi:type="dcterms:W3CDTF">2015-10-27T15:24:19Z</dcterms:created>
  <dcterms:modified xsi:type="dcterms:W3CDTF">2015-10-30T10:06:45Z</dcterms:modified>
</cp:coreProperties>
</file>